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sldIdLst>
    <p:sldId id="1370" r:id="rId2"/>
    <p:sldId id="1469" r:id="rId3"/>
    <p:sldId id="1470" r:id="rId4"/>
    <p:sldId id="1471" r:id="rId5"/>
    <p:sldId id="1454" r:id="rId6"/>
    <p:sldId id="1472" r:id="rId7"/>
    <p:sldId id="1474" r:id="rId8"/>
    <p:sldId id="1475" r:id="rId9"/>
    <p:sldId id="1476" r:id="rId10"/>
    <p:sldId id="1477" r:id="rId11"/>
    <p:sldId id="1478" r:id="rId12"/>
    <p:sldId id="1479" r:id="rId13"/>
    <p:sldId id="1480" r:id="rId14"/>
    <p:sldId id="1456" r:id="rId15"/>
    <p:sldId id="1446" r:id="rId16"/>
    <p:sldId id="1448" r:id="rId17"/>
    <p:sldId id="1449" r:id="rId18"/>
    <p:sldId id="1481" r:id="rId19"/>
    <p:sldId id="1482" r:id="rId20"/>
    <p:sldId id="1483" r:id="rId21"/>
    <p:sldId id="1484" r:id="rId22"/>
    <p:sldId id="1485" r:id="rId23"/>
    <p:sldId id="1468" r:id="rId24"/>
    <p:sldId id="1466" r:id="rId25"/>
    <p:sldId id="1467" r:id="rId26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D828B6"/>
    <a:srgbClr val="0000FF"/>
    <a:srgbClr val="006633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UMBC, Dr. Katherine Gibson, and RJ Joyce unless 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Malware </a:t>
            </a:r>
            <a:r>
              <a:rPr lang="en-US" dirty="0" smtClean="0"/>
              <a:t>Lifecycle and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First-Stage Example: Malicious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that contain macros that are attached to phishing </a:t>
            </a:r>
            <a:r>
              <a:rPr lang="en-US" dirty="0" smtClean="0"/>
              <a:t>emails</a:t>
            </a:r>
          </a:p>
          <a:p>
            <a:pPr lvl="1"/>
            <a:r>
              <a:rPr lang="en-US" dirty="0" smtClean="0"/>
              <a:t>With the intention of the user running the macro and downloading/running the full payload</a:t>
            </a:r>
            <a:endParaRPr lang="en-US" dirty="0"/>
          </a:p>
          <a:p>
            <a:pPr lvl="1"/>
            <a:r>
              <a:rPr lang="en-US" dirty="0"/>
              <a:t>Often Microsoft Office documents, RTF files, or PDFs</a:t>
            </a:r>
          </a:p>
          <a:p>
            <a:endParaRPr lang="en-US" dirty="0"/>
          </a:p>
          <a:p>
            <a:r>
              <a:rPr lang="en-US" dirty="0"/>
              <a:t>Office documents used to automatically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run </a:t>
            </a:r>
            <a:r>
              <a:rPr lang="en-US" dirty="0"/>
              <a:t>macros when a user opened the file</a:t>
            </a:r>
          </a:p>
          <a:p>
            <a:pPr lvl="1"/>
            <a:r>
              <a:rPr lang="en-US" dirty="0"/>
              <a:t>Now a notification (often including a warning) is </a:t>
            </a:r>
            <a:r>
              <a:rPr lang="en-US" dirty="0" smtClean="0"/>
              <a:t>shown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user requiring them to manually enable </a:t>
            </a:r>
            <a:r>
              <a:rPr lang="en-US" dirty="0" smtClean="0"/>
              <a:t>macros</a:t>
            </a:r>
          </a:p>
          <a:p>
            <a:pPr lvl="1"/>
            <a:r>
              <a:rPr lang="en-US" dirty="0" smtClean="0"/>
              <a:t>(Many users just click “Enable Content” anyway)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9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actual file(s) that </a:t>
            </a:r>
            <a:r>
              <a:rPr lang="en-US" dirty="0" smtClean="0"/>
              <a:t>perform the </a:t>
            </a:r>
            <a:r>
              <a:rPr lang="en-US" dirty="0"/>
              <a:t>malicious </a:t>
            </a:r>
            <a:r>
              <a:rPr lang="en-US" dirty="0" smtClean="0"/>
              <a:t>actions</a:t>
            </a:r>
            <a:br>
              <a:rPr lang="en-US" dirty="0" smtClean="0"/>
            </a:br>
            <a:r>
              <a:rPr lang="en-US" dirty="0" smtClean="0"/>
              <a:t>and achieve </a:t>
            </a:r>
            <a:r>
              <a:rPr lang="en-US" dirty="0"/>
              <a:t>the </a:t>
            </a:r>
            <a:r>
              <a:rPr lang="en-US" dirty="0" smtClean="0"/>
              <a:t>actor’s end </a:t>
            </a:r>
            <a:r>
              <a:rPr lang="en-US" dirty="0"/>
              <a:t>goal</a:t>
            </a:r>
          </a:p>
          <a:p>
            <a:pPr lvl="3"/>
            <a:endParaRPr lang="en-US" dirty="0"/>
          </a:p>
          <a:p>
            <a:r>
              <a:rPr lang="en-US" dirty="0"/>
              <a:t>We talked about the </a:t>
            </a:r>
            <a:r>
              <a:rPr lang="en-US" dirty="0" smtClean="0"/>
              <a:t>different categories </a:t>
            </a:r>
            <a:r>
              <a:rPr lang="en-US" dirty="0"/>
              <a:t>of payloads last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Direct actions, like ransomware and </a:t>
            </a:r>
            <a:r>
              <a:rPr lang="en-US" dirty="0" err="1" smtClean="0"/>
              <a:t>cryptojacking</a:t>
            </a:r>
            <a:endParaRPr lang="en-US" dirty="0" smtClean="0"/>
          </a:p>
          <a:p>
            <a:pPr lvl="1"/>
            <a:r>
              <a:rPr lang="en-US" dirty="0" smtClean="0"/>
              <a:t>End goals, like making the machine part of a botnet, or setting up long-term monitoring with a RAT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parts of the malware that actually do the </a:t>
            </a:r>
            <a:r>
              <a:rPr lang="en-US" dirty="0" smtClean="0"/>
              <a:t>“cool stuff”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8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Malware’s communication of information with the </a:t>
            </a:r>
            <a:r>
              <a:rPr lang="en-US" dirty="0"/>
              <a:t>actor</a:t>
            </a:r>
          </a:p>
          <a:p>
            <a:pPr lvl="1"/>
            <a:r>
              <a:rPr lang="en-US" dirty="0" smtClean="0"/>
              <a:t>Banking Trojan – send login credentials when seen</a:t>
            </a:r>
          </a:p>
          <a:p>
            <a:pPr lvl="1"/>
            <a:r>
              <a:rPr lang="en-US" dirty="0" smtClean="0"/>
              <a:t>RAT – constant possible interaction</a:t>
            </a:r>
          </a:p>
          <a:p>
            <a:pPr lvl="1"/>
            <a:r>
              <a:rPr lang="en-US" dirty="0" smtClean="0"/>
              <a:t>Botnet – centralized C&amp;C (master)</a:t>
            </a:r>
          </a:p>
          <a:p>
            <a:r>
              <a:rPr lang="en-US" dirty="0"/>
              <a:t>End of the lifecycle </a:t>
            </a:r>
            <a:r>
              <a:rPr lang="en-US" dirty="0" smtClean="0"/>
              <a:t>(but this “end” can be very extended)</a:t>
            </a:r>
          </a:p>
          <a:p>
            <a:pPr lvl="2"/>
            <a:endParaRPr lang="en-US" dirty="0"/>
          </a:p>
          <a:p>
            <a:r>
              <a:rPr lang="en-US" dirty="0"/>
              <a:t>Often referred to as C2 or C&amp;C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Payloads </a:t>
            </a:r>
            <a:r>
              <a:rPr lang="en-US" dirty="0"/>
              <a:t>often connect back to a </a:t>
            </a:r>
            <a:r>
              <a:rPr lang="en-US" dirty="0" smtClean="0"/>
              <a:t>C&amp;C </a:t>
            </a:r>
            <a:r>
              <a:rPr lang="en-US" dirty="0"/>
              <a:t>IP </a:t>
            </a:r>
            <a:r>
              <a:rPr lang="en-US" dirty="0" smtClean="0"/>
              <a:t>address or domain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order to receive instructions from the malware </a:t>
            </a:r>
            <a:r>
              <a:rPr lang="en-US" dirty="0" smtClean="0"/>
              <a:t>actor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Command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malware has a </a:t>
            </a:r>
            <a:r>
              <a:rPr lang="en-US" dirty="0" smtClean="0"/>
              <a:t>C&amp;C stage</a:t>
            </a:r>
          </a:p>
          <a:p>
            <a:pPr lvl="1"/>
            <a:r>
              <a:rPr lang="en-US" dirty="0" smtClean="0"/>
              <a:t>Depends on malware’s actions and end goal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Ransomware</a:t>
            </a:r>
          </a:p>
          <a:p>
            <a:pPr lvl="1"/>
            <a:r>
              <a:rPr lang="en-US" dirty="0" smtClean="0"/>
              <a:t>Victim </a:t>
            </a:r>
            <a:r>
              <a:rPr lang="en-US" dirty="0"/>
              <a:t>communicates “directly” with the </a:t>
            </a:r>
            <a:r>
              <a:rPr lang="en-US" dirty="0" smtClean="0"/>
              <a:t>actor</a:t>
            </a:r>
            <a:endParaRPr lang="en-US" dirty="0"/>
          </a:p>
          <a:p>
            <a:r>
              <a:rPr lang="en-US" dirty="0" smtClean="0"/>
              <a:t>Wiper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communication necessary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of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001C1-2FD1-4782-BAE1-B89A083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Indicators </a:t>
            </a:r>
            <a:r>
              <a:rPr lang="en-US" dirty="0"/>
              <a:t>of Compromise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455F83-A1C2-4A19-A3FF-BA7AF7A8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that malware was on a </a:t>
            </a:r>
            <a:r>
              <a:rPr lang="en-US" dirty="0" smtClean="0"/>
              <a:t>system/network</a:t>
            </a:r>
            <a:endParaRPr lang="en-US" dirty="0"/>
          </a:p>
          <a:p>
            <a:r>
              <a:rPr lang="en-US" dirty="0" smtClean="0"/>
              <a:t>Can be used </a:t>
            </a:r>
            <a:r>
              <a:rPr lang="en-US" dirty="0"/>
              <a:t>for attribution to a </a:t>
            </a:r>
            <a:r>
              <a:rPr lang="en-US" dirty="0" smtClean="0"/>
              <a:t>malware family, </a:t>
            </a:r>
            <a:br>
              <a:rPr lang="en-US" dirty="0" smtClean="0"/>
            </a:br>
            <a:r>
              <a:rPr lang="en-US" dirty="0" smtClean="0"/>
              <a:t>actor, and/or </a:t>
            </a:r>
            <a:r>
              <a:rPr lang="en-US" dirty="0"/>
              <a:t>campaign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dirty="0" smtClean="0"/>
              <a:t>IP </a:t>
            </a:r>
            <a:r>
              <a:rPr lang="en-US" dirty="0"/>
              <a:t>addresses and domain names</a:t>
            </a:r>
          </a:p>
          <a:p>
            <a:pPr lvl="1"/>
            <a:r>
              <a:rPr lang="en-US" dirty="0"/>
              <a:t>Email addresses</a:t>
            </a:r>
          </a:p>
          <a:p>
            <a:pPr lvl="1"/>
            <a:r>
              <a:rPr lang="en-US" dirty="0"/>
              <a:t>Cryptocurrency </a:t>
            </a:r>
            <a:r>
              <a:rPr lang="en-US" dirty="0" smtClean="0"/>
              <a:t>wallets</a:t>
            </a:r>
          </a:p>
          <a:p>
            <a:pPr lvl="1"/>
            <a:r>
              <a:rPr lang="en-US" dirty="0"/>
              <a:t>Hashes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B39102-7FE6-47F9-AD7E-14892C0E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Addresses and Domain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5DF510-AABC-4D47-88AC-9D55AA36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show up in different instances:</a:t>
            </a:r>
          </a:p>
          <a:p>
            <a:pPr lvl="1"/>
            <a:r>
              <a:rPr lang="en-US" dirty="0" smtClean="0"/>
              <a:t>IP address or </a:t>
            </a:r>
            <a:r>
              <a:rPr lang="en-US" dirty="0"/>
              <a:t>domain </a:t>
            </a:r>
            <a:r>
              <a:rPr lang="en-US" dirty="0"/>
              <a:t>name the </a:t>
            </a:r>
            <a:r>
              <a:rPr lang="en-US" dirty="0"/>
              <a:t>malware downloaded </a:t>
            </a:r>
            <a:r>
              <a:rPr lang="en-US" dirty="0" smtClean="0"/>
              <a:t>from</a:t>
            </a:r>
            <a:endParaRPr lang="en-US" dirty="0"/>
          </a:p>
          <a:p>
            <a:pPr lvl="1"/>
            <a:r>
              <a:rPr lang="en-US" dirty="0"/>
              <a:t>IP </a:t>
            </a:r>
            <a:r>
              <a:rPr lang="en-US" dirty="0"/>
              <a:t>address or </a:t>
            </a:r>
            <a:r>
              <a:rPr lang="en-US" dirty="0"/>
              <a:t>domain </a:t>
            </a:r>
            <a:r>
              <a:rPr lang="en-US" dirty="0" smtClean="0"/>
              <a:t>name that </a:t>
            </a:r>
            <a:r>
              <a:rPr lang="en-US" dirty="0"/>
              <a:t>the malware </a:t>
            </a:r>
            <a:r>
              <a:rPr lang="en-US" dirty="0" smtClean="0"/>
              <a:t>uses </a:t>
            </a:r>
            <a:r>
              <a:rPr lang="en-US" dirty="0"/>
              <a:t>for </a:t>
            </a:r>
            <a:r>
              <a:rPr lang="en-US" dirty="0" smtClean="0"/>
              <a:t>C&amp;C</a:t>
            </a:r>
          </a:p>
          <a:p>
            <a:endParaRPr lang="en-US" dirty="0" smtClean="0"/>
          </a:p>
          <a:p>
            <a:r>
              <a:rPr lang="en-US" dirty="0" smtClean="0"/>
              <a:t>Quick reminder:</a:t>
            </a:r>
            <a:endParaRPr lang="en-US" dirty="0"/>
          </a:p>
          <a:p>
            <a:pPr lvl="1"/>
            <a:r>
              <a:rPr lang="en-US" dirty="0" smtClean="0"/>
              <a:t>IP address:</a:t>
            </a:r>
          </a:p>
          <a:p>
            <a:pPr lvl="2"/>
            <a:r>
              <a:rPr lang="en-US" sz="2400" dirty="0" smtClean="0"/>
              <a:t>192.168.0.1</a:t>
            </a:r>
          </a:p>
          <a:p>
            <a:pPr lvl="1"/>
            <a:r>
              <a:rPr lang="en-US" dirty="0" smtClean="0"/>
              <a:t>Domain name:</a:t>
            </a:r>
          </a:p>
          <a:p>
            <a:pPr lvl="2"/>
            <a:r>
              <a:rPr lang="en-US" sz="2400" dirty="0" smtClean="0"/>
              <a:t>google.com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1D8BF-7621-4F40-A091-6055682D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746DB0-46EF-42B6-9E9A-1697602F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show up in </a:t>
            </a:r>
            <a:r>
              <a:rPr lang="en-US" dirty="0" smtClean="0"/>
              <a:t>different </a:t>
            </a:r>
            <a:r>
              <a:rPr lang="en-US" dirty="0"/>
              <a:t>instances:</a:t>
            </a:r>
          </a:p>
          <a:p>
            <a:pPr lvl="1"/>
            <a:r>
              <a:rPr lang="en-US" sz="2800" dirty="0" smtClean="0"/>
              <a:t>Email </a:t>
            </a:r>
            <a:r>
              <a:rPr lang="en-US" sz="2800" dirty="0"/>
              <a:t>address used to send a phishing </a:t>
            </a:r>
            <a:r>
              <a:rPr lang="en-US" sz="2800" dirty="0" smtClean="0"/>
              <a:t>email</a:t>
            </a:r>
          </a:p>
          <a:p>
            <a:pPr lvl="2"/>
            <a:r>
              <a:rPr lang="en-US" sz="2800" dirty="0" smtClean="0"/>
              <a:t>(May be spoofed, however)</a:t>
            </a:r>
            <a:endParaRPr lang="en-US" sz="2800" dirty="0"/>
          </a:p>
          <a:p>
            <a:pPr lvl="1"/>
            <a:r>
              <a:rPr lang="en-US" sz="2800" dirty="0" smtClean="0"/>
              <a:t>Email </a:t>
            </a:r>
            <a:r>
              <a:rPr lang="en-US" sz="2800" dirty="0"/>
              <a:t>address used to register a domain </a:t>
            </a:r>
            <a:r>
              <a:rPr lang="en-US" sz="2800" dirty="0" smtClean="0"/>
              <a:t>name</a:t>
            </a:r>
          </a:p>
          <a:p>
            <a:pPr lvl="2"/>
            <a:r>
              <a:rPr lang="en-US" sz="2800" dirty="0" smtClean="0"/>
              <a:t>Not actually provided in the malware, but possible to look up who registered the domain name</a:t>
            </a:r>
          </a:p>
          <a:p>
            <a:pPr lvl="2"/>
            <a:r>
              <a:rPr lang="en-US" sz="2800" dirty="0" smtClean="0"/>
              <a:t>With that information, possible to find out what other domains have been registered by that 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1D8BF-7621-4F40-A091-6055682D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Cryptocurrency Wallets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746DB0-46EF-42B6-9E9A-1697602F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show up in </a:t>
            </a:r>
            <a:r>
              <a:rPr lang="en-US" dirty="0" smtClean="0"/>
              <a:t>different </a:t>
            </a:r>
            <a:r>
              <a:rPr lang="en-US" dirty="0"/>
              <a:t>instances:</a:t>
            </a:r>
          </a:p>
          <a:p>
            <a:pPr lvl="1"/>
            <a:r>
              <a:rPr lang="en-US" sz="2800" dirty="0"/>
              <a:t>Wallet listed </a:t>
            </a:r>
            <a:r>
              <a:rPr lang="en-US" sz="2800" dirty="0" smtClean="0"/>
              <a:t>in </a:t>
            </a:r>
            <a:r>
              <a:rPr lang="en-US" sz="2800" dirty="0"/>
              <a:t>a ransomware note</a:t>
            </a:r>
            <a:endParaRPr lang="en-US" sz="2800" dirty="0" smtClean="0"/>
          </a:p>
          <a:p>
            <a:pPr lvl="2"/>
            <a:r>
              <a:rPr lang="en-US" sz="2800" dirty="0" smtClean="0"/>
              <a:t>Easy to find, for obvious reasons</a:t>
            </a:r>
            <a:endParaRPr lang="en-US" sz="2800" dirty="0" smtClean="0"/>
          </a:p>
          <a:p>
            <a:pPr lvl="1"/>
            <a:r>
              <a:rPr lang="en-US" sz="2800" dirty="0"/>
              <a:t>Wallet that a cryptocurrency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miner “deposits” into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05600" y="2971800"/>
            <a:ext cx="4530090" cy="3038946"/>
            <a:chOff x="7061200" y="3023345"/>
            <a:chExt cx="4530090" cy="303894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859" y="3087218"/>
              <a:ext cx="4460431" cy="297507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61200" y="3023345"/>
              <a:ext cx="4460433" cy="3018625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233216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 large number calculated by a hashing algorithm</a:t>
            </a:r>
          </a:p>
          <a:p>
            <a:pPr lvl="1"/>
            <a:r>
              <a:rPr lang="en-US" dirty="0" smtClean="0"/>
              <a:t>In other words, the output of the hashing algorithm</a:t>
            </a:r>
          </a:p>
          <a:p>
            <a:pPr lvl="1"/>
            <a:r>
              <a:rPr lang="en-US" dirty="0" smtClean="0"/>
              <a:t>Sometimes called the “digest,” often just called the “hash”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If two files share the same </a:t>
            </a:r>
            <a:r>
              <a:rPr lang="en-US" dirty="0" smtClean="0"/>
              <a:t>hash, </a:t>
            </a:r>
            <a:r>
              <a:rPr lang="en-US" dirty="0"/>
              <a:t>there is an </a:t>
            </a:r>
            <a:br>
              <a:rPr lang="en-US" dirty="0"/>
            </a:br>
            <a:r>
              <a:rPr lang="en-US" i="1" dirty="0"/>
              <a:t>exceedingly</a:t>
            </a:r>
            <a:r>
              <a:rPr lang="en-US" dirty="0"/>
              <a:t> high probability that the </a:t>
            </a:r>
            <a:r>
              <a:rPr lang="en-US" dirty="0" smtClean="0"/>
              <a:t>files </a:t>
            </a:r>
            <a:r>
              <a:rPr lang="en-US" dirty="0"/>
              <a:t>are identical</a:t>
            </a:r>
          </a:p>
          <a:p>
            <a:endParaRPr lang="en-US" dirty="0" smtClean="0"/>
          </a:p>
          <a:p>
            <a:r>
              <a:rPr lang="en-US" dirty="0" smtClean="0"/>
              <a:t>Hashing algorithm may be run on any malware file</a:t>
            </a:r>
          </a:p>
          <a:p>
            <a:pPr lvl="1"/>
            <a:r>
              <a:rPr lang="en-US" dirty="0" smtClean="0"/>
              <a:t>Files in payload, in first stage, etc.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malware</a:t>
            </a:r>
          </a:p>
          <a:p>
            <a:endParaRPr lang="en-US" dirty="0"/>
          </a:p>
          <a:p>
            <a:r>
              <a:rPr lang="en-US" dirty="0"/>
              <a:t>Well-known malware families</a:t>
            </a:r>
          </a:p>
          <a:p>
            <a:pPr lvl="1"/>
            <a:r>
              <a:rPr lang="en-US" dirty="0"/>
              <a:t>Gratuitous examples of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Note: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files have the same hash, they are functionally identical</a:t>
            </a:r>
          </a:p>
          <a:p>
            <a:pPr lvl="1"/>
            <a:r>
              <a:rPr lang="en-US" dirty="0" smtClean="0"/>
              <a:t>Sort of allows a “diff” </a:t>
            </a:r>
            <a:r>
              <a:rPr lang="en-US" dirty="0"/>
              <a:t>without having both files together</a:t>
            </a:r>
          </a:p>
          <a:p>
            <a:pPr lvl="2"/>
            <a:endParaRPr lang="en-US" dirty="0"/>
          </a:p>
          <a:p>
            <a:r>
              <a:rPr lang="en-US" dirty="0"/>
              <a:t>If even one small change is made, </a:t>
            </a:r>
            <a:r>
              <a:rPr lang="en-US" dirty="0" smtClean="0"/>
              <a:t>the </a:t>
            </a:r>
            <a:r>
              <a:rPr lang="en-US" dirty="0"/>
              <a:t>hash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/>
              <a:t>change </a:t>
            </a:r>
            <a:r>
              <a:rPr lang="en-US" i="1" dirty="0"/>
              <a:t>drastically</a:t>
            </a:r>
            <a:r>
              <a:rPr lang="en-US" dirty="0"/>
              <a:t> </a:t>
            </a:r>
            <a:r>
              <a:rPr lang="en-US" dirty="0" smtClean="0"/>
              <a:t>(may be entirely </a:t>
            </a:r>
            <a:r>
              <a:rPr lang="en-US" dirty="0"/>
              <a:t>different)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Different hashing algorithms generate different sizes of hash</a:t>
            </a:r>
            <a:endParaRPr lang="en-US" dirty="0"/>
          </a:p>
          <a:p>
            <a:pPr lvl="1"/>
            <a:r>
              <a:rPr lang="en-US" dirty="0" smtClean="0"/>
              <a:t>MD5, SHA1, and SHA256 are most common algorithms</a:t>
            </a:r>
          </a:p>
          <a:p>
            <a:pPr lvl="1"/>
            <a:r>
              <a:rPr lang="en-US" dirty="0" smtClean="0"/>
              <a:t>(16, 20, and 32 byte hashes are generated, respectively)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Table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smtClean="0"/>
              <a:t>address table is metadata within payload files</a:t>
            </a:r>
          </a:p>
          <a:p>
            <a:pPr lvl="1"/>
            <a:r>
              <a:rPr lang="en-US" dirty="0" smtClean="0"/>
              <a:t>Contains list of all library functions used, in order they appear in code</a:t>
            </a:r>
          </a:p>
          <a:p>
            <a:pPr lvl="1"/>
            <a:r>
              <a:rPr lang="en-US" dirty="0" smtClean="0"/>
              <a:t>Created by </a:t>
            </a:r>
            <a:r>
              <a:rPr lang="en-US" dirty="0"/>
              <a:t>the </a:t>
            </a:r>
            <a:r>
              <a:rPr lang="en-US" dirty="0" smtClean="0"/>
              <a:t>original compiler/linker </a:t>
            </a:r>
            <a:r>
              <a:rPr lang="en-US" dirty="0"/>
              <a:t>as the file is compiled/linked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Hashing the import table gives </a:t>
            </a:r>
            <a:r>
              <a:rPr lang="en-US" dirty="0"/>
              <a:t>you an </a:t>
            </a:r>
            <a:r>
              <a:rPr lang="en-US" dirty="0" err="1" smtClean="0"/>
              <a:t>imphash</a:t>
            </a:r>
            <a:endParaRPr lang="en-US" dirty="0" smtClean="0"/>
          </a:p>
          <a:p>
            <a:pPr lvl="1"/>
            <a:r>
              <a:rPr lang="en-US" dirty="0" smtClean="0"/>
              <a:t>“import hash”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If hashing the whole file, a single change </a:t>
            </a:r>
            <a:r>
              <a:rPr lang="en-US" dirty="0" smtClean="0">
                <a:sym typeface="Wingdings" panose="05000000000000000000" pitchFamily="2" charset="2"/>
              </a:rPr>
              <a:t> different hash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an </a:t>
            </a:r>
            <a:r>
              <a:rPr lang="en-US" dirty="0" err="1" smtClean="0">
                <a:sym typeface="Wingdings" panose="05000000000000000000" pitchFamily="2" charset="2"/>
              </a:rPr>
              <a:t>imphash</a:t>
            </a:r>
            <a:r>
              <a:rPr lang="en-US" dirty="0" smtClean="0">
                <a:sym typeface="Wingdings" panose="05000000000000000000" pitchFamily="2" charset="2"/>
              </a:rPr>
              <a:t>, changes would have to be more substantial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 still unique-</a:t>
            </a:r>
            <a:r>
              <a:rPr lang="en-US" dirty="0" err="1" smtClean="0">
                <a:sym typeface="Wingdings" panose="05000000000000000000" pitchFamily="2" charset="2"/>
              </a:rPr>
              <a:t>ish</a:t>
            </a:r>
            <a:r>
              <a:rPr lang="en-US" dirty="0" smtClean="0">
                <a:sym typeface="Wingdings" panose="05000000000000000000" pitchFamily="2" charset="2"/>
              </a:rPr>
              <a:t> – variants will likely have different import tables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Fuzzy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name is “context triggered piecewise hashing”</a:t>
            </a:r>
          </a:p>
          <a:p>
            <a:pPr lvl="1"/>
            <a:r>
              <a:rPr lang="en-US" dirty="0" smtClean="0"/>
              <a:t>Most common program used for this is called </a:t>
            </a:r>
            <a:r>
              <a:rPr lang="en-US" dirty="0" err="1" smtClean="0"/>
              <a:t>ssdeep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Details of how it works are complex, but essentially:</a:t>
            </a:r>
          </a:p>
          <a:p>
            <a:pPr lvl="1"/>
            <a:r>
              <a:rPr lang="en-US" dirty="0" smtClean="0"/>
              <a:t>More robust against changes than traditional hashing</a:t>
            </a:r>
          </a:p>
          <a:p>
            <a:pPr lvl="1"/>
            <a:r>
              <a:rPr lang="en-US" dirty="0" smtClean="0"/>
              <a:t>Can compare two fuzzy hashes and get a similarity score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6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45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DEMO TIME!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900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4" presetClass="emph" presetSubtype="0" repeatCount="300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22 " pathEditMode="relative" rAng="0" ptsTypes="AA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  <p:bldP spid="7" grpId="5"/>
      <p:bldP spid="7" grpId="6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 is up on the course Blackboard</a:t>
            </a:r>
          </a:p>
          <a:p>
            <a:pPr lvl="1"/>
            <a:r>
              <a:rPr lang="en-US" dirty="0" smtClean="0"/>
              <a:t>Due at midnight on Wednesday, October 3rd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Lab 2 will come out that same Wednesday</a:t>
            </a:r>
          </a:p>
          <a:p>
            <a:endParaRPr lang="en-US" dirty="0"/>
          </a:p>
          <a:p>
            <a:r>
              <a:rPr lang="en-US" dirty="0" smtClean="0"/>
              <a:t>Midterm 1 is on Tuesday, October 9th</a:t>
            </a:r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Bitcoin wallet (adapted from):</a:t>
            </a:r>
          </a:p>
          <a:p>
            <a:pPr lvl="1"/>
            <a:r>
              <a:rPr lang="en-US" sz="1800" dirty="0"/>
              <a:t>https://</a:t>
            </a:r>
            <a:r>
              <a:rPr lang="en-US" sz="1800" dirty="0" smtClean="0"/>
              <a:t>www.flickr.com/photos/30478819@N08/24874103608</a:t>
            </a:r>
          </a:p>
          <a:p>
            <a:endParaRPr lang="en-US" sz="20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142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lifecycle</a:t>
            </a:r>
          </a:p>
          <a:p>
            <a:endParaRPr lang="en-US" dirty="0"/>
          </a:p>
          <a:p>
            <a:r>
              <a:rPr lang="en-US" dirty="0" smtClean="0"/>
              <a:t>Intro to malware analysis</a:t>
            </a:r>
          </a:p>
          <a:p>
            <a:pPr lvl="1"/>
            <a:r>
              <a:rPr lang="en-US" dirty="0" smtClean="0"/>
              <a:t>Indicators of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Lifecycle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 between when malware gets delivered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system and when it gets done running</a:t>
            </a:r>
          </a:p>
          <a:p>
            <a:endParaRPr lang="en-US" dirty="0" smtClean="0"/>
          </a:p>
          <a:p>
            <a:r>
              <a:rPr lang="en-US" dirty="0" smtClean="0"/>
              <a:t>Everyone </a:t>
            </a:r>
            <a:r>
              <a:rPr lang="en-US" dirty="0"/>
              <a:t>has their own </a:t>
            </a:r>
            <a:r>
              <a:rPr lang="en-US" dirty="0" smtClean="0"/>
              <a:t>spin, but here’s a simple one: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Initial infection of victim occurs</a:t>
            </a:r>
          </a:p>
          <a:p>
            <a:pPr marL="1316037" lvl="2" indent="-514350"/>
            <a:r>
              <a:rPr lang="en-US" dirty="0" smtClean="0"/>
              <a:t>First-stage malware on victim’s computer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Payload is delivered</a:t>
            </a:r>
          </a:p>
          <a:p>
            <a:pPr marL="1316037" lvl="2" indent="-514350"/>
            <a:r>
              <a:rPr lang="en-US" dirty="0" smtClean="0"/>
              <a:t>Malware takes action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Malware makes contact with actor</a:t>
            </a:r>
          </a:p>
          <a:p>
            <a:pPr marL="1316037" lvl="2" indent="-514350"/>
            <a:r>
              <a:rPr lang="en-US" dirty="0" smtClean="0"/>
              <a:t>“Command &amp; Control”</a:t>
            </a:r>
          </a:p>
          <a:p>
            <a:pPr marL="520700" indent="-51435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Vector Example: Phishing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email to convince a victim to click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 </a:t>
            </a:r>
            <a:r>
              <a:rPr lang="en-US" dirty="0"/>
              <a:t>or download an </a:t>
            </a:r>
            <a:r>
              <a:rPr lang="en-US" dirty="0" smtClean="0"/>
              <a:t>attachment</a:t>
            </a:r>
          </a:p>
          <a:p>
            <a:r>
              <a:rPr lang="en-US" dirty="0" smtClean="0"/>
              <a:t>Initial infection occurs via this act</a:t>
            </a:r>
          </a:p>
          <a:p>
            <a:endParaRPr lang="en-US" dirty="0"/>
          </a:p>
          <a:p>
            <a:r>
              <a:rPr lang="en-US" dirty="0" err="1" smtClean="0"/>
              <a:t>Spearphishing</a:t>
            </a:r>
            <a:endParaRPr lang="en-US" dirty="0"/>
          </a:p>
          <a:p>
            <a:pPr lvl="1"/>
            <a:r>
              <a:rPr lang="en-US" sz="2800" dirty="0" smtClean="0"/>
              <a:t>Phishing of specific, chosen victims</a:t>
            </a:r>
            <a:endParaRPr lang="en-US" sz="2800" dirty="0"/>
          </a:p>
          <a:p>
            <a:pPr lvl="1"/>
            <a:r>
              <a:rPr lang="en-US" sz="2800" dirty="0"/>
              <a:t>Higher rate of </a:t>
            </a:r>
            <a:r>
              <a:rPr lang="en-US" sz="2800" dirty="0" smtClean="0"/>
              <a:t>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Vector Example: Exploit 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Compromised website redirects to a </a:t>
            </a:r>
            <a:r>
              <a:rPr lang="en-US" dirty="0" smtClean="0"/>
              <a:t>malicious </a:t>
            </a:r>
            <a:br>
              <a:rPr lang="en-US" dirty="0" smtClean="0"/>
            </a:br>
            <a:r>
              <a:rPr lang="en-US" dirty="0" smtClean="0"/>
              <a:t>website that is hosting </a:t>
            </a:r>
            <a:r>
              <a:rPr lang="en-US" dirty="0"/>
              <a:t>the exploit </a:t>
            </a:r>
            <a:r>
              <a:rPr lang="en-US" dirty="0" smtClean="0"/>
              <a:t>kit</a:t>
            </a:r>
          </a:p>
          <a:p>
            <a:r>
              <a:rPr lang="en-US" dirty="0" smtClean="0"/>
              <a:t>Exploit kit does what it says on the box:</a:t>
            </a:r>
          </a:p>
          <a:p>
            <a:pPr lvl="1"/>
            <a:r>
              <a:rPr lang="en-US" dirty="0" smtClean="0"/>
              <a:t>Scans </a:t>
            </a:r>
            <a:r>
              <a:rPr lang="en-US" dirty="0"/>
              <a:t>the victim’s computer for vulnerabilities</a:t>
            </a:r>
          </a:p>
          <a:p>
            <a:pPr lvl="1"/>
            <a:r>
              <a:rPr lang="en-US" dirty="0" smtClean="0"/>
              <a:t>Sends </a:t>
            </a:r>
            <a:r>
              <a:rPr lang="en-US" dirty="0"/>
              <a:t>an appropriate exploit to the victim’s </a:t>
            </a:r>
            <a:r>
              <a:rPr lang="en-US" dirty="0" smtClean="0"/>
              <a:t>computer</a:t>
            </a:r>
          </a:p>
          <a:p>
            <a:pPr lvl="2"/>
            <a:r>
              <a:rPr lang="en-US" sz="2800" dirty="0" smtClean="0"/>
              <a:t>Allows delivery of malware</a:t>
            </a:r>
            <a:endParaRPr lang="en-US" sz="2800" dirty="0"/>
          </a:p>
          <a:p>
            <a:pPr lvl="3"/>
            <a:endParaRPr lang="en-US" dirty="0" smtClean="0"/>
          </a:p>
          <a:p>
            <a:r>
              <a:rPr lang="en-US" dirty="0" smtClean="0"/>
              <a:t>Patching exploits (allowing updates) is incredibly important</a:t>
            </a:r>
            <a:endParaRPr lang="en-US" dirty="0"/>
          </a:p>
          <a:p>
            <a:pPr lvl="1"/>
            <a:r>
              <a:rPr lang="en-US" dirty="0" smtClean="0"/>
              <a:t>When patched</a:t>
            </a:r>
            <a:r>
              <a:rPr lang="en-US" dirty="0"/>
              <a:t>, redirects </a:t>
            </a:r>
            <a:r>
              <a:rPr lang="en-US" dirty="0" smtClean="0"/>
              <a:t>can still </a:t>
            </a:r>
            <a:r>
              <a:rPr lang="en-US" dirty="0"/>
              <a:t>happen, but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exploit </a:t>
            </a:r>
            <a:r>
              <a:rPr lang="en-US" dirty="0"/>
              <a:t>kit won’t have anything to exploit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3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First-Stage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full</a:t>
            </a:r>
            <a:r>
              <a:rPr lang="en-US" dirty="0"/>
              <a:t> malware payload is rarely delivered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directly </a:t>
            </a:r>
            <a:r>
              <a:rPr lang="en-US" dirty="0"/>
              <a:t>through the </a:t>
            </a:r>
            <a:r>
              <a:rPr lang="en-US" dirty="0" smtClean="0"/>
              <a:t>initial infection vector</a:t>
            </a:r>
          </a:p>
          <a:p>
            <a:r>
              <a:rPr lang="en-US" dirty="0" smtClean="0"/>
              <a:t>The “first-stage” </a:t>
            </a:r>
            <a:r>
              <a:rPr lang="en-US" dirty="0"/>
              <a:t>malware gets execution on the victim’s computer, then downloads and runs the payload</a:t>
            </a:r>
          </a:p>
          <a:p>
            <a:pPr lvl="1"/>
            <a:r>
              <a:rPr lang="en-US" dirty="0" smtClean="0"/>
              <a:t>May be referred </a:t>
            </a:r>
            <a:r>
              <a:rPr lang="en-US" dirty="0"/>
              <a:t>to as droppers, loaders, downloaders, </a:t>
            </a:r>
            <a:r>
              <a:rPr lang="en-US" dirty="0" smtClean="0"/>
              <a:t>etc.</a:t>
            </a:r>
          </a:p>
          <a:p>
            <a:pPr lvl="3"/>
            <a:endParaRPr lang="en-US" dirty="0"/>
          </a:p>
          <a:p>
            <a:r>
              <a:rPr lang="en-US" dirty="0"/>
              <a:t>Most of the time, only </a:t>
            </a:r>
            <a:r>
              <a:rPr lang="en-US" dirty="0" smtClean="0"/>
              <a:t>first-stage </a:t>
            </a:r>
            <a:r>
              <a:rPr lang="en-US" dirty="0"/>
              <a:t>malware </a:t>
            </a:r>
            <a:r>
              <a:rPr lang="en-US" dirty="0" smtClean="0"/>
              <a:t>is delivered</a:t>
            </a:r>
            <a:endParaRPr lang="en-US" dirty="0"/>
          </a:p>
          <a:p>
            <a:pPr lvl="1"/>
            <a:r>
              <a:rPr lang="en-US" dirty="0" smtClean="0"/>
              <a:t>What purpose does this serve?</a:t>
            </a:r>
          </a:p>
          <a:p>
            <a:pPr lvl="2"/>
            <a:r>
              <a:rPr lang="en-US" sz="2400" dirty="0" smtClean="0"/>
              <a:t>Most email clients don’t allow executable attachments</a:t>
            </a:r>
          </a:p>
          <a:p>
            <a:pPr lvl="2"/>
            <a:r>
              <a:rPr lang="en-US" sz="2400" dirty="0" smtClean="0"/>
              <a:t>First-stage can be smaller in size, with its limited functionality</a:t>
            </a:r>
            <a:endParaRPr lang="en-US" sz="2400" dirty="0"/>
          </a:p>
          <a:p>
            <a:pPr lvl="3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54986</TotalTime>
  <Words>648</Words>
  <Application>Microsoft Office PowerPoint</Application>
  <PresentationFormat>Widescreen</PresentationFormat>
  <Paragraphs>168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Malware Lifecycle</vt:lpstr>
      <vt:lpstr>Infection Lifecycle</vt:lpstr>
      <vt:lpstr>Infection Vector Example: Phishing</vt:lpstr>
      <vt:lpstr>Infection Vector Example: Exploit Kit</vt:lpstr>
      <vt:lpstr>First-Stage Malware</vt:lpstr>
      <vt:lpstr>First-Stage Example: Malicious Macros</vt:lpstr>
      <vt:lpstr>Payloads</vt:lpstr>
      <vt:lpstr>Command &amp; Control</vt:lpstr>
      <vt:lpstr>Missing Command &amp; Control</vt:lpstr>
      <vt:lpstr>Indicators of Compromise</vt:lpstr>
      <vt:lpstr>Review: Indicators of Compromise</vt:lpstr>
      <vt:lpstr>IP Addresses and Domain Names</vt:lpstr>
      <vt:lpstr>Email Addresses</vt:lpstr>
      <vt:lpstr>Cryptocurrency Wallets</vt:lpstr>
      <vt:lpstr>Hashes</vt:lpstr>
      <vt:lpstr>Side Note: Hashing</vt:lpstr>
      <vt:lpstr>Import Table Hashing</vt:lpstr>
      <vt:lpstr>Fuzzy Hashing</vt:lpstr>
      <vt:lpstr>PowerPoint Presentation</vt:lpstr>
      <vt:lpstr>Announcements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796</cp:revision>
  <cp:lastPrinted>2009-04-22T19:24:48Z</cp:lastPrinted>
  <dcterms:created xsi:type="dcterms:W3CDTF">2013-08-18T19:22:46Z</dcterms:created>
  <dcterms:modified xsi:type="dcterms:W3CDTF">2018-10-02T14:00:08Z</dcterms:modified>
</cp:coreProperties>
</file>